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Raleway"/>
      <p:regular r:id="rId15"/>
    </p:embeddedFont>
    <p:embeddedFont>
      <p:font typeface="Roboto" panose="02000000000000000000"/>
      <p:regular r:id="rId16"/>
    </p:embeddedFont>
    <p:embeddedFont>
      <p:font typeface="Roboto Bold" panose="02000000000000000000"/>
      <p:bold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4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hyperlink" Target="https://gamma.app/?utm_source=made-with-gamma" TargetMode="Externa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3016895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5"/>
              </a:lnSpc>
            </a:pPr>
            <a:r>
              <a:rPr lang="en-US" sz="55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Violence Detection System using CNN-LSTM Models</a:t>
            </a:r>
            <a:endParaRPr lang="en-US" sz="55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850237" y="5147370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Rahul Mishra, Anil Paneru, Mahesh Karki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50237" y="5919936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Supervisor: Mr. Abhishek, Assistant Professor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850237" y="6692504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Panipat Institute of Engineering &amp; Technology, Kurukshetra University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34343" y="188119"/>
            <a:ext cx="7560469" cy="1652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60"/>
              </a:lnSpc>
            </a:pPr>
            <a:r>
              <a:rPr lang="en-US" sz="52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Project Aim &amp; Objectives</a:t>
            </a:r>
            <a:endParaRPr lang="en-US" sz="525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34342" y="2155031"/>
            <a:ext cx="16419314" cy="512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06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Our primary objective is to develop an automated, real-time violence detection system for video streams.</a:t>
            </a:r>
            <a:endParaRPr lang="en-US" sz="206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8" name="Group 8"/>
          <p:cNvGrpSpPr/>
          <p:nvPr/>
        </p:nvGrpSpPr>
        <p:grpSpPr>
          <a:xfrm rot="0">
            <a:off x="934342" y="3230166"/>
            <a:ext cx="8076159" cy="3257996"/>
            <a:chOff x="0" y="0"/>
            <a:chExt cx="10768212" cy="43439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768203" cy="4344035"/>
            </a:xfrm>
            <a:custGeom>
              <a:avLst/>
              <a:gdLst/>
              <a:ahLst/>
              <a:cxnLst/>
              <a:rect l="l" t="t" r="r" b="b"/>
              <a:pathLst>
                <a:path w="10768203" h="4344035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524363" y="0"/>
                  </a:lnTo>
                  <a:cubicBezTo>
                    <a:pt x="10658983" y="0"/>
                    <a:pt x="10768203" y="109220"/>
                    <a:pt x="10768203" y="243840"/>
                  </a:cubicBezTo>
                  <a:lnTo>
                    <a:pt x="10768203" y="4100195"/>
                  </a:lnTo>
                  <a:cubicBezTo>
                    <a:pt x="10768203" y="4234815"/>
                    <a:pt x="10658983" y="4344035"/>
                    <a:pt x="10524363" y="4344035"/>
                  </a:cubicBezTo>
                  <a:lnTo>
                    <a:pt x="243840" y="4344035"/>
                  </a:lnTo>
                  <a:cubicBezTo>
                    <a:pt x="109220" y="4344035"/>
                    <a:pt x="0" y="4234815"/>
                    <a:pt x="0" y="410019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934342" y="3192065"/>
            <a:ext cx="8076159" cy="152400"/>
            <a:chOff x="0" y="0"/>
            <a:chExt cx="10768212" cy="2032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68203" cy="203200"/>
            </a:xfrm>
            <a:custGeom>
              <a:avLst/>
              <a:gdLst/>
              <a:ahLst/>
              <a:cxnLst/>
              <a:rect l="l" t="t" r="r" b="b"/>
              <a:pathLst>
                <a:path w="10768203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666603" y="0"/>
                  </a:lnTo>
                  <a:cubicBezTo>
                    <a:pt x="10722737" y="0"/>
                    <a:pt x="10768203" y="45466"/>
                    <a:pt x="10768203" y="101600"/>
                  </a:cubicBezTo>
                  <a:cubicBezTo>
                    <a:pt x="10768203" y="157734"/>
                    <a:pt x="10722737" y="203200"/>
                    <a:pt x="10666603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id="12" name="Group 12"/>
          <p:cNvGrpSpPr/>
          <p:nvPr/>
        </p:nvGrpSpPr>
        <p:grpSpPr>
          <a:xfrm rot="0">
            <a:off x="4571925" y="2829818"/>
            <a:ext cx="800844" cy="800844"/>
            <a:chOff x="0" y="0"/>
            <a:chExt cx="1067792" cy="10677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67816" cy="1067816"/>
            </a:xfrm>
            <a:custGeom>
              <a:avLst/>
              <a:gdLst/>
              <a:ahLst/>
              <a:cxnLst/>
              <a:rect l="l" t="t" r="r" b="b"/>
              <a:pathLst>
                <a:path w="1067816" h="1067816">
                  <a:moveTo>
                    <a:pt x="0" y="533908"/>
                  </a:moveTo>
                  <a:cubicBezTo>
                    <a:pt x="0" y="239014"/>
                    <a:pt x="239014" y="0"/>
                    <a:pt x="533908" y="0"/>
                  </a:cubicBezTo>
                  <a:cubicBezTo>
                    <a:pt x="828802" y="0"/>
                    <a:pt x="1067816" y="239014"/>
                    <a:pt x="1067816" y="533908"/>
                  </a:cubicBezTo>
                  <a:cubicBezTo>
                    <a:pt x="1067816" y="828802"/>
                    <a:pt x="828802" y="1067816"/>
                    <a:pt x="533908" y="1067816"/>
                  </a:cubicBezTo>
                  <a:cubicBezTo>
                    <a:pt x="239014" y="1067816"/>
                    <a:pt x="0" y="828802"/>
                    <a:pt x="0" y="533908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4812134" y="2915691"/>
            <a:ext cx="320279" cy="51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lang="en-US" sz="25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39291" y="3878461"/>
            <a:ext cx="3809554" cy="43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Real-time Video Analysis</a:t>
            </a:r>
            <a:endParaRPr lang="en-US" sz="2625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39143" y="4803974"/>
            <a:ext cx="7466260" cy="817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06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Process live video feeds to identify violent incidents as they occur.</a:t>
            </a:r>
            <a:endParaRPr lang="en-US" sz="206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17" name="Group 17"/>
          <p:cNvGrpSpPr/>
          <p:nvPr/>
        </p:nvGrpSpPr>
        <p:grpSpPr>
          <a:xfrm rot="0">
            <a:off x="9277350" y="3230166"/>
            <a:ext cx="8076308" cy="3257996"/>
            <a:chOff x="0" y="0"/>
            <a:chExt cx="10768410" cy="434399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768457" cy="4344035"/>
            </a:xfrm>
            <a:custGeom>
              <a:avLst/>
              <a:gdLst/>
              <a:ahLst/>
              <a:cxnLst/>
              <a:rect l="l" t="t" r="r" b="b"/>
              <a:pathLst>
                <a:path w="10768457" h="4344035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524617" y="0"/>
                  </a:lnTo>
                  <a:cubicBezTo>
                    <a:pt x="10659237" y="0"/>
                    <a:pt x="10768457" y="109220"/>
                    <a:pt x="10768457" y="243840"/>
                  </a:cubicBezTo>
                  <a:lnTo>
                    <a:pt x="10768457" y="4100195"/>
                  </a:lnTo>
                  <a:cubicBezTo>
                    <a:pt x="10768457" y="4234815"/>
                    <a:pt x="10659237" y="4344035"/>
                    <a:pt x="10524617" y="4344035"/>
                  </a:cubicBezTo>
                  <a:lnTo>
                    <a:pt x="243840" y="4344035"/>
                  </a:lnTo>
                  <a:cubicBezTo>
                    <a:pt x="109220" y="4344035"/>
                    <a:pt x="0" y="4234815"/>
                    <a:pt x="0" y="410019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0">
            <a:off x="9277350" y="3192065"/>
            <a:ext cx="8076308" cy="152400"/>
            <a:chOff x="0" y="0"/>
            <a:chExt cx="10768410" cy="203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768457" cy="203200"/>
            </a:xfrm>
            <a:custGeom>
              <a:avLst/>
              <a:gdLst/>
              <a:ahLst/>
              <a:cxnLst/>
              <a:rect l="l" t="t" r="r" b="b"/>
              <a:pathLst>
                <a:path w="10768457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666857" y="0"/>
                  </a:lnTo>
                  <a:cubicBezTo>
                    <a:pt x="10722990" y="0"/>
                    <a:pt x="10768457" y="45466"/>
                    <a:pt x="10768457" y="101600"/>
                  </a:cubicBezTo>
                  <a:cubicBezTo>
                    <a:pt x="10768457" y="157734"/>
                    <a:pt x="10722990" y="203200"/>
                    <a:pt x="10666857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id="21" name="Group 21"/>
          <p:cNvGrpSpPr/>
          <p:nvPr/>
        </p:nvGrpSpPr>
        <p:grpSpPr>
          <a:xfrm rot="0">
            <a:off x="12915081" y="2829818"/>
            <a:ext cx="800844" cy="800844"/>
            <a:chOff x="0" y="0"/>
            <a:chExt cx="1067792" cy="106779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67816" cy="1067816"/>
            </a:xfrm>
            <a:custGeom>
              <a:avLst/>
              <a:gdLst/>
              <a:ahLst/>
              <a:cxnLst/>
              <a:rect l="l" t="t" r="r" b="b"/>
              <a:pathLst>
                <a:path w="1067816" h="1067816">
                  <a:moveTo>
                    <a:pt x="0" y="533908"/>
                  </a:moveTo>
                  <a:cubicBezTo>
                    <a:pt x="0" y="239014"/>
                    <a:pt x="239014" y="0"/>
                    <a:pt x="533908" y="0"/>
                  </a:cubicBezTo>
                  <a:cubicBezTo>
                    <a:pt x="828802" y="0"/>
                    <a:pt x="1067816" y="239014"/>
                    <a:pt x="1067816" y="533908"/>
                  </a:cubicBezTo>
                  <a:cubicBezTo>
                    <a:pt x="1067816" y="828802"/>
                    <a:pt x="828802" y="1067816"/>
                    <a:pt x="533908" y="1067816"/>
                  </a:cubicBezTo>
                  <a:cubicBezTo>
                    <a:pt x="239014" y="1067816"/>
                    <a:pt x="0" y="828802"/>
                    <a:pt x="0" y="533908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3155290" y="2915691"/>
            <a:ext cx="320279" cy="51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lang="en-US" sz="25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582299" y="3878461"/>
            <a:ext cx="3522464" cy="43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CNN-LSTM Integration</a:t>
            </a:r>
            <a:endParaRPr lang="en-US" sz="2625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582224" y="4781252"/>
            <a:ext cx="7466410" cy="1794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06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Leverage the power of Convolutional Neural Networks (CNN) for spatial feature extraction and Long Short-Term Memory (LSTM) networks for temporal analysis to understand dynamic actions.</a:t>
            </a:r>
            <a:endParaRPr lang="en-US" sz="206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26" name="Group 26"/>
          <p:cNvGrpSpPr/>
          <p:nvPr/>
        </p:nvGrpSpPr>
        <p:grpSpPr>
          <a:xfrm rot="0">
            <a:off x="934342" y="7155359"/>
            <a:ext cx="8076159" cy="2403722"/>
            <a:chOff x="0" y="0"/>
            <a:chExt cx="10768212" cy="320496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768203" cy="3204972"/>
            </a:xfrm>
            <a:custGeom>
              <a:avLst/>
              <a:gdLst/>
              <a:ahLst/>
              <a:cxnLst/>
              <a:rect l="l" t="t" r="r" b="b"/>
              <a:pathLst>
                <a:path w="10768203" h="3204972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524363" y="0"/>
                  </a:lnTo>
                  <a:cubicBezTo>
                    <a:pt x="10658983" y="0"/>
                    <a:pt x="10768203" y="109220"/>
                    <a:pt x="10768203" y="243840"/>
                  </a:cubicBezTo>
                  <a:lnTo>
                    <a:pt x="10768203" y="2961132"/>
                  </a:lnTo>
                  <a:cubicBezTo>
                    <a:pt x="10768203" y="3095752"/>
                    <a:pt x="10658983" y="3204972"/>
                    <a:pt x="10524363" y="3204972"/>
                  </a:cubicBezTo>
                  <a:lnTo>
                    <a:pt x="243840" y="3204972"/>
                  </a:lnTo>
                  <a:cubicBezTo>
                    <a:pt x="109220" y="3204972"/>
                    <a:pt x="0" y="3095752"/>
                    <a:pt x="0" y="2961132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0">
            <a:off x="934342" y="7117259"/>
            <a:ext cx="8076159" cy="152400"/>
            <a:chOff x="0" y="0"/>
            <a:chExt cx="10768212" cy="2032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768203" cy="203200"/>
            </a:xfrm>
            <a:custGeom>
              <a:avLst/>
              <a:gdLst/>
              <a:ahLst/>
              <a:cxnLst/>
              <a:rect l="l" t="t" r="r" b="b"/>
              <a:pathLst>
                <a:path w="10768203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666603" y="0"/>
                  </a:lnTo>
                  <a:cubicBezTo>
                    <a:pt x="10722737" y="0"/>
                    <a:pt x="10768203" y="45466"/>
                    <a:pt x="10768203" y="101600"/>
                  </a:cubicBezTo>
                  <a:cubicBezTo>
                    <a:pt x="10768203" y="157734"/>
                    <a:pt x="10722737" y="203200"/>
                    <a:pt x="10666603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id="30" name="Group 30"/>
          <p:cNvGrpSpPr/>
          <p:nvPr/>
        </p:nvGrpSpPr>
        <p:grpSpPr>
          <a:xfrm rot="0">
            <a:off x="4571925" y="6755011"/>
            <a:ext cx="800844" cy="800844"/>
            <a:chOff x="0" y="0"/>
            <a:chExt cx="1067792" cy="106779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67816" cy="1067816"/>
            </a:xfrm>
            <a:custGeom>
              <a:avLst/>
              <a:gdLst/>
              <a:ahLst/>
              <a:cxnLst/>
              <a:rect l="l" t="t" r="r" b="b"/>
              <a:pathLst>
                <a:path w="1067816" h="1067816">
                  <a:moveTo>
                    <a:pt x="0" y="533908"/>
                  </a:moveTo>
                  <a:cubicBezTo>
                    <a:pt x="0" y="239014"/>
                    <a:pt x="239014" y="0"/>
                    <a:pt x="533908" y="0"/>
                  </a:cubicBezTo>
                  <a:cubicBezTo>
                    <a:pt x="828802" y="0"/>
                    <a:pt x="1067816" y="239014"/>
                    <a:pt x="1067816" y="533908"/>
                  </a:cubicBezTo>
                  <a:cubicBezTo>
                    <a:pt x="1067816" y="828802"/>
                    <a:pt x="828802" y="1067816"/>
                    <a:pt x="533908" y="1067816"/>
                  </a:cubicBezTo>
                  <a:cubicBezTo>
                    <a:pt x="239014" y="1067816"/>
                    <a:pt x="0" y="828802"/>
                    <a:pt x="0" y="533908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32" name="TextBox 32"/>
          <p:cNvSpPr txBox="1"/>
          <p:nvPr/>
        </p:nvSpPr>
        <p:spPr>
          <a:xfrm>
            <a:off x="4812134" y="6840885"/>
            <a:ext cx="320279" cy="51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lang="en-US" sz="25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39291" y="7803654"/>
            <a:ext cx="3337024" cy="43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Automated Alerting</a:t>
            </a:r>
            <a:endParaRPr lang="en-US" sz="2625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239291" y="8314135"/>
            <a:ext cx="7466260" cy="939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06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Generate immediate alerts upon detection of violent activities, enabling rapid response.</a:t>
            </a:r>
            <a:endParaRPr lang="en-US" sz="206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35" name="Group 35"/>
          <p:cNvGrpSpPr/>
          <p:nvPr/>
        </p:nvGrpSpPr>
        <p:grpSpPr>
          <a:xfrm rot="0">
            <a:off x="9277350" y="7155359"/>
            <a:ext cx="8076308" cy="2403722"/>
            <a:chOff x="0" y="0"/>
            <a:chExt cx="10768410" cy="320496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768457" cy="3204972"/>
            </a:xfrm>
            <a:custGeom>
              <a:avLst/>
              <a:gdLst/>
              <a:ahLst/>
              <a:cxnLst/>
              <a:rect l="l" t="t" r="r" b="b"/>
              <a:pathLst>
                <a:path w="10768457" h="3204972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10524617" y="0"/>
                  </a:lnTo>
                  <a:cubicBezTo>
                    <a:pt x="10659237" y="0"/>
                    <a:pt x="10768457" y="109220"/>
                    <a:pt x="10768457" y="243840"/>
                  </a:cubicBezTo>
                  <a:lnTo>
                    <a:pt x="10768457" y="2961132"/>
                  </a:lnTo>
                  <a:cubicBezTo>
                    <a:pt x="10768457" y="3095752"/>
                    <a:pt x="10659237" y="3204972"/>
                    <a:pt x="10524617" y="3204972"/>
                  </a:cubicBezTo>
                  <a:lnTo>
                    <a:pt x="243840" y="3204972"/>
                  </a:lnTo>
                  <a:cubicBezTo>
                    <a:pt x="109220" y="3204972"/>
                    <a:pt x="0" y="3095752"/>
                    <a:pt x="0" y="2961132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0">
            <a:off x="9277350" y="7117259"/>
            <a:ext cx="8076308" cy="152400"/>
            <a:chOff x="0" y="0"/>
            <a:chExt cx="10768410" cy="2032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0768457" cy="203200"/>
            </a:xfrm>
            <a:custGeom>
              <a:avLst/>
              <a:gdLst/>
              <a:ahLst/>
              <a:cxnLst/>
              <a:rect l="l" t="t" r="r" b="b"/>
              <a:pathLst>
                <a:path w="10768457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10666857" y="0"/>
                  </a:lnTo>
                  <a:cubicBezTo>
                    <a:pt x="10722990" y="0"/>
                    <a:pt x="10768457" y="45466"/>
                    <a:pt x="10768457" y="101600"/>
                  </a:cubicBezTo>
                  <a:cubicBezTo>
                    <a:pt x="10768457" y="157734"/>
                    <a:pt x="10722990" y="203200"/>
                    <a:pt x="10666857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grpSp>
        <p:nvGrpSpPr>
          <p:cNvPr id="39" name="Group 39"/>
          <p:cNvGrpSpPr/>
          <p:nvPr/>
        </p:nvGrpSpPr>
        <p:grpSpPr>
          <a:xfrm rot="0">
            <a:off x="12915081" y="6755011"/>
            <a:ext cx="800844" cy="800844"/>
            <a:chOff x="0" y="0"/>
            <a:chExt cx="1067792" cy="1067792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67816" cy="1067816"/>
            </a:xfrm>
            <a:custGeom>
              <a:avLst/>
              <a:gdLst/>
              <a:ahLst/>
              <a:cxnLst/>
              <a:rect l="l" t="t" r="r" b="b"/>
              <a:pathLst>
                <a:path w="1067816" h="1067816">
                  <a:moveTo>
                    <a:pt x="0" y="533908"/>
                  </a:moveTo>
                  <a:cubicBezTo>
                    <a:pt x="0" y="239014"/>
                    <a:pt x="239014" y="0"/>
                    <a:pt x="533908" y="0"/>
                  </a:cubicBezTo>
                  <a:cubicBezTo>
                    <a:pt x="828802" y="0"/>
                    <a:pt x="1067816" y="239014"/>
                    <a:pt x="1067816" y="533908"/>
                  </a:cubicBezTo>
                  <a:cubicBezTo>
                    <a:pt x="1067816" y="828802"/>
                    <a:pt x="828802" y="1067816"/>
                    <a:pt x="533908" y="1067816"/>
                  </a:cubicBezTo>
                  <a:cubicBezTo>
                    <a:pt x="239014" y="1067816"/>
                    <a:pt x="0" y="828802"/>
                    <a:pt x="0" y="533908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13155290" y="6840885"/>
            <a:ext cx="320279" cy="51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lang="en-US" sz="25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9582299" y="7803654"/>
            <a:ext cx="3337024" cy="43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25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Data Logging</a:t>
            </a:r>
            <a:endParaRPr lang="en-US" sz="2625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9582299" y="8314135"/>
            <a:ext cx="7466410" cy="939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0"/>
              </a:lnSpc>
            </a:pPr>
            <a:r>
              <a:rPr lang="en-US" sz="206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Record incidents and relevant metadata for forensic analysis and continuous system improvement.</a:t>
            </a:r>
            <a:endParaRPr lang="en-US" sz="206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841325" y="632371"/>
            <a:ext cx="10277624" cy="779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5"/>
              </a:lnSpc>
            </a:pPr>
            <a:r>
              <a:rPr lang="en-US" sz="4685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Methodology: The Detection Pipeline</a:t>
            </a:r>
            <a:endParaRPr lang="en-US" sz="4685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41325" y="1807071"/>
            <a:ext cx="16605349" cy="47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Our system processes video sequentially, combining spatial recognition with temporal understanding to identify violent events.</a:t>
            </a:r>
            <a:endParaRPr lang="en-US" sz="187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909786" y="2547789"/>
            <a:ext cx="16468428" cy="7101631"/>
            <a:chOff x="0" y="0"/>
            <a:chExt cx="21957903" cy="946884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1957919" cy="9468866"/>
            </a:xfrm>
            <a:custGeom>
              <a:avLst/>
              <a:gdLst/>
              <a:ahLst/>
              <a:cxnLst/>
              <a:rect l="l" t="t" r="r" b="b"/>
              <a:pathLst>
                <a:path w="21957919" h="9468866">
                  <a:moveTo>
                    <a:pt x="0" y="0"/>
                  </a:moveTo>
                  <a:lnTo>
                    <a:pt x="21957919" y="0"/>
                  </a:lnTo>
                  <a:lnTo>
                    <a:pt x="21957919" y="9468866"/>
                  </a:lnTo>
                  <a:lnTo>
                    <a:pt x="0" y="94688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t="-27" b="-27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2017874" y="8283635"/>
            <a:ext cx="3736165" cy="486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16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LSTM &amp; Prediction</a:t>
            </a:r>
            <a:endParaRPr lang="en-US" sz="1685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017874" y="6639722"/>
            <a:ext cx="3736165" cy="486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16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CNN Spatial</a:t>
            </a:r>
            <a:endParaRPr lang="en-US" sz="1685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017874" y="5012414"/>
            <a:ext cx="3736165" cy="486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16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Frame Extraction</a:t>
            </a:r>
            <a:endParaRPr lang="en-US" sz="1685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017874" y="3368501"/>
            <a:ext cx="3736165" cy="48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16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Video Input</a:t>
            </a:r>
            <a:endParaRPr lang="en-US" sz="1685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41325" y="9649331"/>
            <a:ext cx="16605349" cy="47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This integrated approach allows for robust analysis of both individual frames and the sequence of actions over time.</a:t>
            </a:r>
            <a:endParaRPr lang="en-US" sz="187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66800" y="1562100"/>
            <a:ext cx="12488545" cy="163068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l">
              <a:lnSpc>
                <a:spcPts val="6935"/>
              </a:lnSpc>
            </a:pPr>
            <a:r>
              <a:rPr lang="en-US" sz="55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Hardware and Software Requirements</a:t>
            </a:r>
            <a:endParaRPr lang="en-US" sz="55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92238" y="3846462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Software Stack</a:t>
            </a:r>
            <a:endParaRPr lang="en-US" sz="331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92238" y="4594920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Python 3.x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2238" y="5147668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TensorFlow / Keras (Deep Learning Frameworks)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92238" y="5700415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OpenCV (Video Processing)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2238" y="6253162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MySQL (Database Management)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2238" y="6805910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Jupyter Notebook (Development Environment)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92238" y="7358658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Linux/Windows/macOS (Operating Systems)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499401" y="3846462"/>
            <a:ext cx="4757589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Hardware Specifications</a:t>
            </a:r>
            <a:endParaRPr lang="en-US" sz="331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499401" y="4594920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Multi-core CPU (Intel i7/AMD Ryzen 7 or higher)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499401" y="5147668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16GB+ RAM (for efficient data handling)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499401" y="5700415"/>
            <a:ext cx="780588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NVIDIA GPU (e.g., RTX 3060/4060 or equivalent) with CUDA support for accelerated training and inference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499401" y="6706791"/>
            <a:ext cx="780588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High-speed SSD (for data storage and fast access)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30338" y="1000125"/>
            <a:ext cx="8810922" cy="1747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5"/>
              </a:lnSpc>
            </a:pPr>
            <a:r>
              <a:rPr lang="en-US" sz="55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Model Evaluation &amp; Testing</a:t>
            </a:r>
            <a:endParaRPr lang="en-US" sz="55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92238" y="3626198"/>
            <a:ext cx="16303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Rigorous testing ensures the reliability and effectiveness of our violence detection system.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8" name="Group 8"/>
          <p:cNvGrpSpPr/>
          <p:nvPr/>
        </p:nvGrpSpPr>
        <p:grpSpPr>
          <a:xfrm rot="0">
            <a:off x="973188" y="4474964"/>
            <a:ext cx="5283547" cy="3562499"/>
            <a:chOff x="0" y="0"/>
            <a:chExt cx="7044730" cy="4749998"/>
          </a:xfrm>
        </p:grpSpPr>
        <p:sp>
          <p:nvSpPr>
            <p:cNvPr id="9" name="Freeform 9"/>
            <p:cNvSpPr/>
            <p:nvPr/>
          </p:nvSpPr>
          <p:spPr>
            <a:xfrm>
              <a:off x="25400" y="25400"/>
              <a:ext cx="6994017" cy="4699254"/>
            </a:xfrm>
            <a:custGeom>
              <a:avLst/>
              <a:gdLst/>
              <a:ahLst/>
              <a:cxnLst/>
              <a:rect l="l" t="t" r="r" b="b"/>
              <a:pathLst>
                <a:path w="6994017" h="4699254">
                  <a:moveTo>
                    <a:pt x="0" y="243840"/>
                  </a:moveTo>
                  <a:cubicBezTo>
                    <a:pt x="0" y="109220"/>
                    <a:pt x="109601" y="0"/>
                    <a:pt x="244729" y="0"/>
                  </a:cubicBezTo>
                  <a:lnTo>
                    <a:pt x="6749288" y="0"/>
                  </a:lnTo>
                  <a:cubicBezTo>
                    <a:pt x="6884416" y="0"/>
                    <a:pt x="6994017" y="109220"/>
                    <a:pt x="6994017" y="243840"/>
                  </a:cubicBezTo>
                  <a:lnTo>
                    <a:pt x="6994017" y="4455414"/>
                  </a:lnTo>
                  <a:cubicBezTo>
                    <a:pt x="6994017" y="4590034"/>
                    <a:pt x="6884416" y="4699254"/>
                    <a:pt x="6749288" y="4699254"/>
                  </a:cubicBezTo>
                  <a:lnTo>
                    <a:pt x="244729" y="4699254"/>
                  </a:lnTo>
                  <a:cubicBezTo>
                    <a:pt x="109601" y="4699254"/>
                    <a:pt x="0" y="4590034"/>
                    <a:pt x="0" y="445541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44817" cy="4750054"/>
            </a:xfrm>
            <a:custGeom>
              <a:avLst/>
              <a:gdLst/>
              <a:ahLst/>
              <a:cxnLst/>
              <a:rect l="l" t="t" r="r" b="b"/>
              <a:pathLst>
                <a:path w="7044817" h="4750054">
                  <a:moveTo>
                    <a:pt x="0" y="269240"/>
                  </a:moveTo>
                  <a:cubicBezTo>
                    <a:pt x="0" y="120396"/>
                    <a:pt x="121031" y="0"/>
                    <a:pt x="270129" y="0"/>
                  </a:cubicBezTo>
                  <a:lnTo>
                    <a:pt x="6774688" y="0"/>
                  </a:lnTo>
                  <a:lnTo>
                    <a:pt x="6774688" y="25400"/>
                  </a:lnTo>
                  <a:lnTo>
                    <a:pt x="6774688" y="0"/>
                  </a:lnTo>
                  <a:cubicBezTo>
                    <a:pt x="6923786" y="0"/>
                    <a:pt x="7044817" y="120396"/>
                    <a:pt x="7044817" y="269240"/>
                  </a:cubicBezTo>
                  <a:lnTo>
                    <a:pt x="7044817" y="4480814"/>
                  </a:lnTo>
                  <a:lnTo>
                    <a:pt x="7019417" y="4480814"/>
                  </a:lnTo>
                  <a:lnTo>
                    <a:pt x="7044817" y="4480814"/>
                  </a:lnTo>
                  <a:cubicBezTo>
                    <a:pt x="7044817" y="4629658"/>
                    <a:pt x="6923786" y="4750054"/>
                    <a:pt x="6774688" y="4750054"/>
                  </a:cubicBezTo>
                  <a:lnTo>
                    <a:pt x="6774688" y="4724654"/>
                  </a:lnTo>
                  <a:lnTo>
                    <a:pt x="6774688" y="4750054"/>
                  </a:lnTo>
                  <a:lnTo>
                    <a:pt x="270129" y="4750054"/>
                  </a:lnTo>
                  <a:lnTo>
                    <a:pt x="270129" y="4724654"/>
                  </a:lnTo>
                  <a:lnTo>
                    <a:pt x="270129" y="4750054"/>
                  </a:lnTo>
                  <a:cubicBezTo>
                    <a:pt x="121031" y="4750054"/>
                    <a:pt x="0" y="4629531"/>
                    <a:pt x="0" y="4480814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480814"/>
                  </a:lnTo>
                  <a:lnTo>
                    <a:pt x="25400" y="4480814"/>
                  </a:lnTo>
                  <a:lnTo>
                    <a:pt x="50800" y="4480814"/>
                  </a:lnTo>
                  <a:cubicBezTo>
                    <a:pt x="50800" y="4601337"/>
                    <a:pt x="148844" y="4699254"/>
                    <a:pt x="270129" y="4699254"/>
                  </a:cubicBezTo>
                  <a:lnTo>
                    <a:pt x="6774688" y="4699254"/>
                  </a:lnTo>
                  <a:cubicBezTo>
                    <a:pt x="6895846" y="4699254"/>
                    <a:pt x="6994017" y="4601337"/>
                    <a:pt x="6994017" y="4480814"/>
                  </a:cubicBezTo>
                  <a:lnTo>
                    <a:pt x="6994017" y="269240"/>
                  </a:lnTo>
                  <a:lnTo>
                    <a:pt x="7019417" y="269240"/>
                  </a:lnTo>
                  <a:lnTo>
                    <a:pt x="6994017" y="269240"/>
                  </a:lnTo>
                  <a:cubicBezTo>
                    <a:pt x="6994017" y="148717"/>
                    <a:pt x="6895973" y="50800"/>
                    <a:pt x="6774688" y="50800"/>
                  </a:cubicBezTo>
                  <a:lnTo>
                    <a:pt x="270129" y="50800"/>
                  </a:lnTo>
                  <a:lnTo>
                    <a:pt x="270129" y="25400"/>
                  </a:lnTo>
                  <a:lnTo>
                    <a:pt x="270129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954138" y="4494014"/>
            <a:ext cx="152400" cy="3524399"/>
            <a:chOff x="0" y="0"/>
            <a:chExt cx="203200" cy="46991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03200" cy="4699254"/>
            </a:xfrm>
            <a:custGeom>
              <a:avLst/>
              <a:gdLst/>
              <a:ahLst/>
              <a:cxnLst/>
              <a:rect l="l" t="t" r="r" b="b"/>
              <a:pathLst>
                <a:path w="203200" h="4699254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597654"/>
                  </a:lnTo>
                  <a:cubicBezTo>
                    <a:pt x="203200" y="4653788"/>
                    <a:pt x="157734" y="4699254"/>
                    <a:pt x="101600" y="4699254"/>
                  </a:cubicBezTo>
                  <a:cubicBezTo>
                    <a:pt x="45466" y="4699254"/>
                    <a:pt x="0" y="4653788"/>
                    <a:pt x="0" y="4597654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428155" y="4787056"/>
            <a:ext cx="3544044" cy="471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Quantitative Metrics</a:t>
            </a:r>
            <a:endParaRPr lang="en-US" sz="275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28155" y="5333405"/>
            <a:ext cx="4487912" cy="2363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Evaluation using accuracy, precision, recall, F1-score, and confusion matrices to assess model performance against labeled datasets.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15" name="Group 15"/>
          <p:cNvGrpSpPr/>
          <p:nvPr/>
        </p:nvGrpSpPr>
        <p:grpSpPr>
          <a:xfrm rot="0">
            <a:off x="6502152" y="4474964"/>
            <a:ext cx="5283547" cy="3562499"/>
            <a:chOff x="0" y="0"/>
            <a:chExt cx="7044730" cy="4749998"/>
          </a:xfrm>
        </p:grpSpPr>
        <p:sp>
          <p:nvSpPr>
            <p:cNvPr id="16" name="Freeform 16"/>
            <p:cNvSpPr/>
            <p:nvPr/>
          </p:nvSpPr>
          <p:spPr>
            <a:xfrm>
              <a:off x="25400" y="25400"/>
              <a:ext cx="6994017" cy="4699254"/>
            </a:xfrm>
            <a:custGeom>
              <a:avLst/>
              <a:gdLst/>
              <a:ahLst/>
              <a:cxnLst/>
              <a:rect l="l" t="t" r="r" b="b"/>
              <a:pathLst>
                <a:path w="6994017" h="4699254">
                  <a:moveTo>
                    <a:pt x="0" y="243840"/>
                  </a:moveTo>
                  <a:cubicBezTo>
                    <a:pt x="0" y="109220"/>
                    <a:pt x="109601" y="0"/>
                    <a:pt x="244729" y="0"/>
                  </a:cubicBezTo>
                  <a:lnTo>
                    <a:pt x="6749288" y="0"/>
                  </a:lnTo>
                  <a:cubicBezTo>
                    <a:pt x="6884416" y="0"/>
                    <a:pt x="6994017" y="109220"/>
                    <a:pt x="6994017" y="243840"/>
                  </a:cubicBezTo>
                  <a:lnTo>
                    <a:pt x="6994017" y="4455414"/>
                  </a:lnTo>
                  <a:cubicBezTo>
                    <a:pt x="6994017" y="4590034"/>
                    <a:pt x="6884416" y="4699254"/>
                    <a:pt x="6749288" y="4699254"/>
                  </a:cubicBezTo>
                  <a:lnTo>
                    <a:pt x="244729" y="4699254"/>
                  </a:lnTo>
                  <a:cubicBezTo>
                    <a:pt x="109601" y="4699254"/>
                    <a:pt x="0" y="4590034"/>
                    <a:pt x="0" y="445541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7044817" cy="4750054"/>
            </a:xfrm>
            <a:custGeom>
              <a:avLst/>
              <a:gdLst/>
              <a:ahLst/>
              <a:cxnLst/>
              <a:rect l="l" t="t" r="r" b="b"/>
              <a:pathLst>
                <a:path w="7044817" h="4750054">
                  <a:moveTo>
                    <a:pt x="0" y="269240"/>
                  </a:moveTo>
                  <a:cubicBezTo>
                    <a:pt x="0" y="120396"/>
                    <a:pt x="121031" y="0"/>
                    <a:pt x="270129" y="0"/>
                  </a:cubicBezTo>
                  <a:lnTo>
                    <a:pt x="6774688" y="0"/>
                  </a:lnTo>
                  <a:lnTo>
                    <a:pt x="6774688" y="25400"/>
                  </a:lnTo>
                  <a:lnTo>
                    <a:pt x="6774688" y="0"/>
                  </a:lnTo>
                  <a:cubicBezTo>
                    <a:pt x="6923786" y="0"/>
                    <a:pt x="7044817" y="120396"/>
                    <a:pt x="7044817" y="269240"/>
                  </a:cubicBezTo>
                  <a:lnTo>
                    <a:pt x="7044817" y="4480814"/>
                  </a:lnTo>
                  <a:lnTo>
                    <a:pt x="7019417" y="4480814"/>
                  </a:lnTo>
                  <a:lnTo>
                    <a:pt x="7044817" y="4480814"/>
                  </a:lnTo>
                  <a:cubicBezTo>
                    <a:pt x="7044817" y="4629658"/>
                    <a:pt x="6923786" y="4750054"/>
                    <a:pt x="6774688" y="4750054"/>
                  </a:cubicBezTo>
                  <a:lnTo>
                    <a:pt x="6774688" y="4724654"/>
                  </a:lnTo>
                  <a:lnTo>
                    <a:pt x="6774688" y="4750054"/>
                  </a:lnTo>
                  <a:lnTo>
                    <a:pt x="270129" y="4750054"/>
                  </a:lnTo>
                  <a:lnTo>
                    <a:pt x="270129" y="4724654"/>
                  </a:lnTo>
                  <a:lnTo>
                    <a:pt x="270129" y="4750054"/>
                  </a:lnTo>
                  <a:cubicBezTo>
                    <a:pt x="121031" y="4750054"/>
                    <a:pt x="0" y="4629531"/>
                    <a:pt x="0" y="4480814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480814"/>
                  </a:lnTo>
                  <a:lnTo>
                    <a:pt x="25400" y="4480814"/>
                  </a:lnTo>
                  <a:lnTo>
                    <a:pt x="50800" y="4480814"/>
                  </a:lnTo>
                  <a:cubicBezTo>
                    <a:pt x="50800" y="4601337"/>
                    <a:pt x="148844" y="4699254"/>
                    <a:pt x="270129" y="4699254"/>
                  </a:cubicBezTo>
                  <a:lnTo>
                    <a:pt x="6774688" y="4699254"/>
                  </a:lnTo>
                  <a:cubicBezTo>
                    <a:pt x="6895846" y="4699254"/>
                    <a:pt x="6994017" y="4601337"/>
                    <a:pt x="6994017" y="4480814"/>
                  </a:cubicBezTo>
                  <a:lnTo>
                    <a:pt x="6994017" y="269240"/>
                  </a:lnTo>
                  <a:lnTo>
                    <a:pt x="7019417" y="269240"/>
                  </a:lnTo>
                  <a:lnTo>
                    <a:pt x="6994017" y="269240"/>
                  </a:lnTo>
                  <a:cubicBezTo>
                    <a:pt x="6994017" y="148717"/>
                    <a:pt x="6895973" y="50800"/>
                    <a:pt x="6774688" y="50800"/>
                  </a:cubicBezTo>
                  <a:lnTo>
                    <a:pt x="270129" y="50800"/>
                  </a:lnTo>
                  <a:lnTo>
                    <a:pt x="270129" y="25400"/>
                  </a:lnTo>
                  <a:lnTo>
                    <a:pt x="270129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id="18" name="Group 18"/>
          <p:cNvGrpSpPr/>
          <p:nvPr/>
        </p:nvGrpSpPr>
        <p:grpSpPr>
          <a:xfrm rot="0">
            <a:off x="6483102" y="4494014"/>
            <a:ext cx="152400" cy="3524399"/>
            <a:chOff x="0" y="0"/>
            <a:chExt cx="203200" cy="469919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03200" cy="4699254"/>
            </a:xfrm>
            <a:custGeom>
              <a:avLst/>
              <a:gdLst/>
              <a:ahLst/>
              <a:cxnLst/>
              <a:rect l="l" t="t" r="r" b="b"/>
              <a:pathLst>
                <a:path w="203200" h="4699254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597654"/>
                  </a:lnTo>
                  <a:cubicBezTo>
                    <a:pt x="203200" y="4653788"/>
                    <a:pt x="157734" y="4699254"/>
                    <a:pt x="101600" y="4699254"/>
                  </a:cubicBezTo>
                  <a:cubicBezTo>
                    <a:pt x="45466" y="4699254"/>
                    <a:pt x="0" y="4653788"/>
                    <a:pt x="0" y="4597654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6957120" y="4787056"/>
            <a:ext cx="3544044" cy="471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Real-time Testing</a:t>
            </a:r>
            <a:endParaRPr lang="en-US" sz="275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6957120" y="5333405"/>
            <a:ext cx="4487912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Deployment and testing on various video datasets (surveillance footage, public event videos) to simulate real-world scenarios.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12031116" y="4474964"/>
            <a:ext cx="5283547" cy="3562499"/>
            <a:chOff x="0" y="0"/>
            <a:chExt cx="7044730" cy="4749998"/>
          </a:xfrm>
        </p:grpSpPr>
        <p:sp>
          <p:nvSpPr>
            <p:cNvPr id="23" name="Freeform 23"/>
            <p:cNvSpPr/>
            <p:nvPr/>
          </p:nvSpPr>
          <p:spPr>
            <a:xfrm>
              <a:off x="25400" y="25400"/>
              <a:ext cx="6994017" cy="4699254"/>
            </a:xfrm>
            <a:custGeom>
              <a:avLst/>
              <a:gdLst/>
              <a:ahLst/>
              <a:cxnLst/>
              <a:rect l="l" t="t" r="r" b="b"/>
              <a:pathLst>
                <a:path w="6994017" h="4699254">
                  <a:moveTo>
                    <a:pt x="0" y="243840"/>
                  </a:moveTo>
                  <a:cubicBezTo>
                    <a:pt x="0" y="109220"/>
                    <a:pt x="109601" y="0"/>
                    <a:pt x="244729" y="0"/>
                  </a:cubicBezTo>
                  <a:lnTo>
                    <a:pt x="6749288" y="0"/>
                  </a:lnTo>
                  <a:cubicBezTo>
                    <a:pt x="6884416" y="0"/>
                    <a:pt x="6994017" y="109220"/>
                    <a:pt x="6994017" y="243840"/>
                  </a:cubicBezTo>
                  <a:lnTo>
                    <a:pt x="6994017" y="4455414"/>
                  </a:lnTo>
                  <a:cubicBezTo>
                    <a:pt x="6994017" y="4590034"/>
                    <a:pt x="6884416" y="4699254"/>
                    <a:pt x="6749288" y="4699254"/>
                  </a:cubicBezTo>
                  <a:lnTo>
                    <a:pt x="244729" y="4699254"/>
                  </a:lnTo>
                  <a:cubicBezTo>
                    <a:pt x="109601" y="4699254"/>
                    <a:pt x="0" y="4590034"/>
                    <a:pt x="0" y="4455414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0" y="0"/>
              <a:ext cx="7044817" cy="4750054"/>
            </a:xfrm>
            <a:custGeom>
              <a:avLst/>
              <a:gdLst/>
              <a:ahLst/>
              <a:cxnLst/>
              <a:rect l="l" t="t" r="r" b="b"/>
              <a:pathLst>
                <a:path w="7044817" h="4750054">
                  <a:moveTo>
                    <a:pt x="0" y="269240"/>
                  </a:moveTo>
                  <a:cubicBezTo>
                    <a:pt x="0" y="120396"/>
                    <a:pt x="121031" y="0"/>
                    <a:pt x="270129" y="0"/>
                  </a:cubicBezTo>
                  <a:lnTo>
                    <a:pt x="6774688" y="0"/>
                  </a:lnTo>
                  <a:lnTo>
                    <a:pt x="6774688" y="25400"/>
                  </a:lnTo>
                  <a:lnTo>
                    <a:pt x="6774688" y="0"/>
                  </a:lnTo>
                  <a:cubicBezTo>
                    <a:pt x="6923786" y="0"/>
                    <a:pt x="7044817" y="120396"/>
                    <a:pt x="7044817" y="269240"/>
                  </a:cubicBezTo>
                  <a:lnTo>
                    <a:pt x="7044817" y="4480814"/>
                  </a:lnTo>
                  <a:lnTo>
                    <a:pt x="7019417" y="4480814"/>
                  </a:lnTo>
                  <a:lnTo>
                    <a:pt x="7044817" y="4480814"/>
                  </a:lnTo>
                  <a:cubicBezTo>
                    <a:pt x="7044817" y="4629658"/>
                    <a:pt x="6923786" y="4750054"/>
                    <a:pt x="6774688" y="4750054"/>
                  </a:cubicBezTo>
                  <a:lnTo>
                    <a:pt x="6774688" y="4724654"/>
                  </a:lnTo>
                  <a:lnTo>
                    <a:pt x="6774688" y="4750054"/>
                  </a:lnTo>
                  <a:lnTo>
                    <a:pt x="270129" y="4750054"/>
                  </a:lnTo>
                  <a:lnTo>
                    <a:pt x="270129" y="4724654"/>
                  </a:lnTo>
                  <a:lnTo>
                    <a:pt x="270129" y="4750054"/>
                  </a:lnTo>
                  <a:cubicBezTo>
                    <a:pt x="121031" y="4750054"/>
                    <a:pt x="0" y="4629531"/>
                    <a:pt x="0" y="4480814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480814"/>
                  </a:lnTo>
                  <a:lnTo>
                    <a:pt x="25400" y="4480814"/>
                  </a:lnTo>
                  <a:lnTo>
                    <a:pt x="50800" y="4480814"/>
                  </a:lnTo>
                  <a:cubicBezTo>
                    <a:pt x="50800" y="4601337"/>
                    <a:pt x="148844" y="4699254"/>
                    <a:pt x="270129" y="4699254"/>
                  </a:cubicBezTo>
                  <a:lnTo>
                    <a:pt x="6774688" y="4699254"/>
                  </a:lnTo>
                  <a:cubicBezTo>
                    <a:pt x="6895846" y="4699254"/>
                    <a:pt x="6994017" y="4601337"/>
                    <a:pt x="6994017" y="4480814"/>
                  </a:cubicBezTo>
                  <a:lnTo>
                    <a:pt x="6994017" y="269240"/>
                  </a:lnTo>
                  <a:lnTo>
                    <a:pt x="7019417" y="269240"/>
                  </a:lnTo>
                  <a:lnTo>
                    <a:pt x="6994017" y="269240"/>
                  </a:lnTo>
                  <a:cubicBezTo>
                    <a:pt x="6994017" y="148717"/>
                    <a:pt x="6895973" y="50800"/>
                    <a:pt x="6774688" y="50800"/>
                  </a:cubicBezTo>
                  <a:lnTo>
                    <a:pt x="270129" y="50800"/>
                  </a:lnTo>
                  <a:lnTo>
                    <a:pt x="270129" y="25400"/>
                  </a:lnTo>
                  <a:lnTo>
                    <a:pt x="270129" y="50800"/>
                  </a:lnTo>
                  <a:cubicBezTo>
                    <a:pt x="148844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7C7D0"/>
            </a:solidFill>
          </p:spPr>
        </p:sp>
      </p:grpSp>
      <p:grpSp>
        <p:nvGrpSpPr>
          <p:cNvPr id="25" name="Group 25"/>
          <p:cNvGrpSpPr/>
          <p:nvPr/>
        </p:nvGrpSpPr>
        <p:grpSpPr>
          <a:xfrm rot="0">
            <a:off x="12012066" y="4494014"/>
            <a:ext cx="152400" cy="3524399"/>
            <a:chOff x="0" y="0"/>
            <a:chExt cx="203200" cy="469919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3200" cy="4699254"/>
            </a:xfrm>
            <a:custGeom>
              <a:avLst/>
              <a:gdLst/>
              <a:ahLst/>
              <a:cxnLst/>
              <a:rect l="l" t="t" r="r" b="b"/>
              <a:pathLst>
                <a:path w="203200" h="4699254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4597654"/>
                  </a:lnTo>
                  <a:cubicBezTo>
                    <a:pt x="203200" y="4653788"/>
                    <a:pt x="157734" y="4699254"/>
                    <a:pt x="101600" y="4699254"/>
                  </a:cubicBezTo>
                  <a:cubicBezTo>
                    <a:pt x="45466" y="4699254"/>
                    <a:pt x="0" y="4653788"/>
                    <a:pt x="0" y="4597654"/>
                  </a:cubicBezTo>
                  <a:close/>
                </a:path>
              </a:pathLst>
            </a:custGeom>
            <a:solidFill>
              <a:srgbClr val="1B1B27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2486085" y="4787056"/>
            <a:ext cx="3544044" cy="471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Robustness Checks</a:t>
            </a:r>
            <a:endParaRPr lang="en-US" sz="275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486085" y="5333405"/>
            <a:ext cx="4487913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Testing under varying lighting conditions, camera angles, resolutions, and crowd densities to ensure system resilience.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1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92238" y="1152971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5"/>
              </a:lnSpc>
            </a:pPr>
            <a:r>
              <a:rPr lang="en-US" sz="55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System Limitations</a:t>
            </a:r>
            <a:endParaRPr lang="en-US" sz="55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2238" y="2397472"/>
            <a:ext cx="9445526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Despite its capabilities, the system faces several inherent challenges: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2238" y="3170039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Video Quality Sensitivity: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Performance degrades significantly with low-resolution, poorly lit, or occluded footage.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92238" y="4176415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Dataset Bias: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Training data may not fully represent all forms of violence or diverse environmental contexts, leading to potential biases.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92238" y="5182791"/>
            <a:ext cx="9445526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Contextual Ambiguity: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Distinguishing between simulated violence (e.g., sports, theatrical performances) and actual violence remains a complex challenge.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92238" y="6642795"/>
            <a:ext cx="9445526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Computational Cost: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Real-time processing of high-definition video streams, especially at scale, demands substantial computational resources.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92238" y="8102799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Privacy Concerns: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Continuous surveillance raises ethical and privacy implications that require careful consideration and regulation.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905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00559" y="815380"/>
            <a:ext cx="9205169" cy="1608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0"/>
              </a:lnSpc>
            </a:pPr>
            <a:r>
              <a:rPr lang="en-US" sz="50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Future Scope &amp; Enhancements</a:t>
            </a:r>
            <a:endParaRPr lang="en-US" sz="50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00559" y="2490193"/>
            <a:ext cx="16486882" cy="497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Our project lays a strong foundation for future advancements in intelligent surveillance.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0">
            <a:off x="900559" y="3139976"/>
            <a:ext cx="643235" cy="643235"/>
            <a:chOff x="0" y="0"/>
            <a:chExt cx="857647" cy="857647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857631" cy="857631"/>
            </a:xfrm>
            <a:custGeom>
              <a:avLst/>
              <a:gdLst/>
              <a:ahLst/>
              <a:cxnLst/>
              <a:rect l="l" t="t" r="r" b="b"/>
              <a:pathLst>
                <a:path w="857631" h="857631">
                  <a:moveTo>
                    <a:pt x="0" y="0"/>
                  </a:moveTo>
                  <a:lnTo>
                    <a:pt x="857631" y="0"/>
                  </a:lnTo>
                  <a:lnTo>
                    <a:pt x="857631" y="857631"/>
                  </a:lnTo>
                  <a:lnTo>
                    <a:pt x="0" y="857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r="-1" b="-1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00559" y="4076254"/>
            <a:ext cx="3216474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Multi-modal Analysis</a:t>
            </a:r>
            <a:endParaRPr lang="en-US" sz="250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00559" y="4575423"/>
            <a:ext cx="5281166" cy="13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Integrating audio cues (e.g., screams, breaking glass) with visual data for more robust detection.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12" name="Group 12"/>
          <p:cNvGrpSpPr>
            <a:grpSpLocks noChangeAspect="1"/>
          </p:cNvGrpSpPr>
          <p:nvPr/>
        </p:nvGrpSpPr>
        <p:grpSpPr>
          <a:xfrm rot="0">
            <a:off x="6503342" y="3139976"/>
            <a:ext cx="643235" cy="643235"/>
            <a:chOff x="0" y="0"/>
            <a:chExt cx="857647" cy="857647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857631" cy="857631"/>
            </a:xfrm>
            <a:custGeom>
              <a:avLst/>
              <a:gdLst/>
              <a:ahLst/>
              <a:cxnLst/>
              <a:rect l="l" t="t" r="r" b="b"/>
              <a:pathLst>
                <a:path w="857631" h="857631">
                  <a:moveTo>
                    <a:pt x="0" y="0"/>
                  </a:moveTo>
                  <a:lnTo>
                    <a:pt x="857631" y="0"/>
                  </a:lnTo>
                  <a:lnTo>
                    <a:pt x="857631" y="857631"/>
                  </a:lnTo>
                  <a:lnTo>
                    <a:pt x="0" y="857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1" b="-1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6503342" y="4076254"/>
            <a:ext cx="3216474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Edge Deployment</a:t>
            </a:r>
            <a:endParaRPr lang="en-US" sz="250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503342" y="4575423"/>
            <a:ext cx="5281166" cy="13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Optimizing models for deployment on edge devices (e.g., smart cameras, drones) to enable faster, localized processing.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 rot="0">
            <a:off x="12106126" y="3139976"/>
            <a:ext cx="643235" cy="643235"/>
            <a:chOff x="0" y="0"/>
            <a:chExt cx="857647" cy="857647"/>
          </a:xfrm>
        </p:grpSpPr>
        <p:sp>
          <p:nvSpPr>
            <p:cNvPr id="17" name="Freeform 17" descr="preencoded.png"/>
            <p:cNvSpPr/>
            <p:nvPr/>
          </p:nvSpPr>
          <p:spPr>
            <a:xfrm>
              <a:off x="0" y="0"/>
              <a:ext cx="857631" cy="857631"/>
            </a:xfrm>
            <a:custGeom>
              <a:avLst/>
              <a:gdLst/>
              <a:ahLst/>
              <a:cxnLst/>
              <a:rect l="l" t="t" r="r" b="b"/>
              <a:pathLst>
                <a:path w="857631" h="857631">
                  <a:moveTo>
                    <a:pt x="0" y="0"/>
                  </a:moveTo>
                  <a:lnTo>
                    <a:pt x="857631" y="0"/>
                  </a:lnTo>
                  <a:lnTo>
                    <a:pt x="857631" y="857631"/>
                  </a:lnTo>
                  <a:lnTo>
                    <a:pt x="0" y="857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2106126" y="4076254"/>
            <a:ext cx="4417368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Advanced Anomaly Detection</a:t>
            </a:r>
            <a:endParaRPr lang="en-US" sz="250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106126" y="4575423"/>
            <a:ext cx="5281166" cy="13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Developing capabilities to identify unusual patterns that may precede violence, not just the act itself.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>
          <a:xfrm rot="0">
            <a:off x="900559" y="6410771"/>
            <a:ext cx="643235" cy="643235"/>
            <a:chOff x="0" y="0"/>
            <a:chExt cx="857647" cy="857647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857631" cy="857631"/>
            </a:xfrm>
            <a:custGeom>
              <a:avLst/>
              <a:gdLst/>
              <a:ahLst/>
              <a:cxnLst/>
              <a:rect l="l" t="t" r="r" b="b"/>
              <a:pathLst>
                <a:path w="857631" h="857631">
                  <a:moveTo>
                    <a:pt x="0" y="0"/>
                  </a:moveTo>
                  <a:lnTo>
                    <a:pt x="857631" y="0"/>
                  </a:lnTo>
                  <a:lnTo>
                    <a:pt x="857631" y="857631"/>
                  </a:lnTo>
                  <a:lnTo>
                    <a:pt x="0" y="857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 b="-1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900559" y="7347049"/>
            <a:ext cx="3216474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Explainable AI (XAI)</a:t>
            </a:r>
            <a:endParaRPr lang="en-US" sz="250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00559" y="7846219"/>
            <a:ext cx="5281166" cy="13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Enhancing model transparency to understand why a specific prediction was made, crucial for critical security applications.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24" name="Group 24"/>
          <p:cNvGrpSpPr>
            <a:grpSpLocks noChangeAspect="1"/>
          </p:cNvGrpSpPr>
          <p:nvPr/>
        </p:nvGrpSpPr>
        <p:grpSpPr>
          <a:xfrm rot="0">
            <a:off x="6503342" y="6410771"/>
            <a:ext cx="643235" cy="643235"/>
            <a:chOff x="0" y="0"/>
            <a:chExt cx="857647" cy="857647"/>
          </a:xfrm>
        </p:grpSpPr>
        <p:sp>
          <p:nvSpPr>
            <p:cNvPr id="25" name="Freeform 25" descr="preencoded.png"/>
            <p:cNvSpPr/>
            <p:nvPr/>
          </p:nvSpPr>
          <p:spPr>
            <a:xfrm>
              <a:off x="0" y="0"/>
              <a:ext cx="857631" cy="857631"/>
            </a:xfrm>
            <a:custGeom>
              <a:avLst/>
              <a:gdLst/>
              <a:ahLst/>
              <a:cxnLst/>
              <a:rect l="l" t="t" r="r" b="b"/>
              <a:pathLst>
                <a:path w="857631" h="857631">
                  <a:moveTo>
                    <a:pt x="0" y="0"/>
                  </a:moveTo>
                  <a:lnTo>
                    <a:pt x="857631" y="0"/>
                  </a:lnTo>
                  <a:lnTo>
                    <a:pt x="857631" y="857631"/>
                  </a:lnTo>
                  <a:lnTo>
                    <a:pt x="0" y="8576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1" b="-1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6503342" y="7347049"/>
            <a:ext cx="3216474" cy="43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IoT Integration</a:t>
            </a:r>
            <a:endParaRPr lang="en-US" sz="2500">
              <a:solidFill>
                <a:srgbClr val="3C393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503342" y="7846219"/>
            <a:ext cx="5281166" cy="13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5"/>
              </a:lnSpc>
            </a:pPr>
            <a:r>
              <a:rPr lang="en-US" sz="2000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Seamless integration with broader IoT security ecosystems for centralized monitoring and coordinated response.</a:t>
            </a:r>
            <a:endParaRPr lang="en-US" sz="2000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850237" y="1429345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5"/>
              </a:lnSpc>
            </a:pPr>
            <a:r>
              <a:rPr lang="en-US" sz="556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lang="en-US" sz="5560">
              <a:solidFill>
                <a:srgbClr val="1B1B2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850237" y="2673846"/>
            <a:ext cx="9445526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Our Violence Detection System using CNN-LSTM models represents a significant step towards enhancing public safety through intelligent surveillance.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50237" y="4353669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End-to-End Solution: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Provides a complete pipeline from real-time video analysis to automated alerting and data logging.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850237" y="5360045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Practical &amp; Intelligent: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Offers a scalable and efficient tool for proactive threat detection in various environments.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850237" y="6366421"/>
            <a:ext cx="9445526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Proactive Security: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Empowers security personnel and law enforcement with timely information, enabling rapid intervention and incident mitigation.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850237" y="7826425"/>
            <a:ext cx="944552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0200" lvl="1" indent="-165100" algn="l">
              <a:lnSpc>
                <a:spcPts val="3560"/>
              </a:lnSpc>
              <a:buFont typeface="Arial" panose="020B0604020202020204"/>
              <a:buChar char="•"/>
            </a:pPr>
            <a:r>
              <a:rPr lang="en-US" sz="2185" b="1">
                <a:solidFill>
                  <a:srgbClr val="3C3939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Foundation for Future:</a:t>
            </a:r>
            <a:r>
              <a:rPr lang="en-US" sz="2185">
                <a:solidFill>
                  <a:srgbClr val="3C3939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Establishes a robust framework for continuous development in AI-driven security applications.</a:t>
            </a:r>
            <a:endParaRPr lang="en-US" sz="2185">
              <a:solidFill>
                <a:srgbClr val="3C3939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4403</Words>
  <Application>WPS Presentation</Application>
  <PresentationFormat>On-screen Show (4:3)</PresentationFormat>
  <Paragraphs>142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Raleway</vt:lpstr>
      <vt:lpstr>Roboto</vt:lpstr>
      <vt:lpstr>Arial</vt:lpstr>
      <vt:lpstr>Roboto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Violence-Detection-System-using-CNN-LSTM-Models (2).pptx</dc:title>
  <dc:creator/>
  <cp:lastModifiedBy>Mahesh Karki</cp:lastModifiedBy>
  <cp:revision>3</cp:revision>
  <dcterms:created xsi:type="dcterms:W3CDTF">2006-08-16T00:00:00Z</dcterms:created>
  <dcterms:modified xsi:type="dcterms:W3CDTF">2025-09-17T15:05:52Z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EF422E92068F4D35BCF49BAE0C95C0AA_12</vt:lpwstr>
  </property>
  <property fmtid="{D5CDD505-2E9C-101B-9397-08002B2CF9AE}" pid="3" name="KSOProductBuildVer">
    <vt:lpwstr>1033-12.2.0.22549</vt:lpwstr>
  </property>
</Properties>
</file>

<file path=docProps/thumbnail.jpeg>
</file>